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8" r:id="rId6"/>
    <p:sldId id="268" r:id="rId7"/>
    <p:sldId id="269" r:id="rId8"/>
    <p:sldId id="271" r:id="rId9"/>
    <p:sldId id="283" r:id="rId10"/>
    <p:sldId id="267" r:id="rId11"/>
    <p:sldId id="260" r:id="rId12"/>
    <p:sldId id="288" r:id="rId13"/>
    <p:sldId id="287" r:id="rId14"/>
    <p:sldId id="277" r:id="rId15"/>
    <p:sldId id="278" r:id="rId16"/>
    <p:sldId id="279" r:id="rId17"/>
    <p:sldId id="275" r:id="rId18"/>
    <p:sldId id="276" r:id="rId19"/>
    <p:sldId id="274" r:id="rId20"/>
    <p:sldId id="272" r:id="rId21"/>
    <p:sldId id="273" r:id="rId22"/>
    <p:sldId id="280" r:id="rId23"/>
    <p:sldId id="281" r:id="rId24"/>
    <p:sldId id="284" r:id="rId25"/>
    <p:sldId id="285" r:id="rId26"/>
    <p:sldId id="282" r:id="rId27"/>
    <p:sldId id="286" r:id="rId28"/>
    <p:sldId id="266" r:id="rId29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B7FAF6-1B75-4E67-BB76-6F3B271411C8}">
          <p14:sldIdLst>
            <p14:sldId id="256"/>
          </p14:sldIdLst>
        </p14:section>
        <p14:section name="Introduction" id="{3A7C5343-1C4D-4C91-8F46-438283A339E4}">
          <p14:sldIdLst>
            <p14:sldId id="258"/>
          </p14:sldIdLst>
        </p14:section>
        <p14:section name="Criterion 1: Capture Client Requirements based on the SoW" id="{49D28CCD-3EDF-4BA7-ADE6-6A1FF6810A66}">
          <p14:sldIdLst>
            <p14:sldId id="268"/>
          </p14:sldIdLst>
        </p14:section>
        <p14:section name="Criterion 2: Backlog creation - in user stories &amp; story pointing" id="{F779045B-6000-4FA3-80CF-EB55D62A3661}">
          <p14:sldIdLst>
            <p14:sldId id="269"/>
          </p14:sldIdLst>
        </p14:section>
        <p14:section name="Criterion 3: Identify external dependencies, key risks and issues" id="{98E586B0-D5AE-416F-9666-CDFC701B611F}">
          <p14:sldIdLst>
            <p14:sldId id="271"/>
            <p14:sldId id="283"/>
          </p14:sldIdLst>
        </p14:section>
        <p14:section name="Criterion 4: Distribute the roles in the team, taking in mind there are separate build &amp; test roles (Developer, QA, Scrum master, PO)" id="{B2019886-39D2-442F-A1F6-365ECA897A51}">
          <p14:sldIdLst>
            <p14:sldId id="267"/>
          </p14:sldIdLst>
        </p14:section>
        <p14:section name="Criterion 5: Create an architecture diagram for the application, including class diagram and DB schema" id="{654FA674-0AE1-49E9-871C-0704BC22D0A0}">
          <p14:sldIdLst>
            <p14:sldId id="260"/>
            <p14:sldId id="288"/>
            <p14:sldId id="287"/>
          </p14:sldIdLst>
        </p14:section>
        <p14:section name="Criterion 6: Wireframes with high level design of the interfaces" id="{71C5F9C0-75B5-4177-B4D7-33FC9D5688D7}">
          <p14:sldIdLst>
            <p14:sldId id="277"/>
            <p14:sldId id="278"/>
            <p14:sldId id="279"/>
          </p14:sldIdLst>
        </p14:section>
        <p14:section name="Criterion 7: Release plan creation, broken down in Sprints + formulating Sprint goals" id="{9455353D-828F-412F-B0DB-FF99490768D9}">
          <p14:sldIdLst>
            <p14:sldId id="275"/>
          </p14:sldIdLst>
        </p14:section>
        <p14:section name="Criterion 8: Milestone plan creation" id="{11A9D445-5A5D-499B-9BFB-61492AA515F6}">
          <p14:sldIdLst>
            <p14:sldId id="276"/>
          </p14:sldIdLst>
        </p14:section>
        <p14:section name="Criterion 9: Tasks distribution" id="{BFAB1FEA-F638-45AD-BF67-2486E48B273C}">
          <p14:sldIdLst>
            <p14:sldId id="274"/>
          </p14:sldIdLst>
        </p14:section>
        <p14:section name="Criterion 10: Present a proposal for sprint reporting or end of project reporting (what metrics will be shown and what is the value added)" id="{AFCEEE34-9737-4880-A534-A1DD8D81A508}">
          <p14:sldIdLst>
            <p14:sldId id="272"/>
            <p14:sldId id="273"/>
            <p14:sldId id="280"/>
            <p14:sldId id="281"/>
          </p14:sldIdLst>
        </p14:section>
        <p14:section name="Criterion 11: Hold retrospective meeting, share results and identify process bottlenecks &amp; improvement areas" id="{BB74D76D-1E96-4C94-B4CF-63D2F96FCEC5}">
          <p14:sldIdLst>
            <p14:sldId id="284"/>
            <p14:sldId id="285"/>
          </p14:sldIdLst>
        </p14:section>
        <p14:section name="LIVE Demonstration" id="{02878ECF-96F9-4554-8778-E8B044943C71}">
          <p14:sldIdLst>
            <p14:sldId id="282"/>
          </p14:sldIdLst>
        </p14:section>
        <p14:section name="Documentation" id="{4111B6EA-B522-4805-B27B-387ED9C750A4}">
          <p14:sldIdLst>
            <p14:sldId id="286"/>
          </p14:sldIdLst>
        </p14:section>
        <p14:section name="Ending" id="{4E1329EB-F21D-49E4-8200-C2FA102B7319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9E696D-01AF-44D7-965A-4AE1576E4193}" type="datetime1">
              <a:rPr lang="bg-BG" noProof="1" dirty="0" smtClean="0"/>
              <a:t>1.4.2024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bg-BG" noProof="1" dirty="0" smtClean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123349F-D66A-4EA7-A907-609E6093CC07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1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bg-BG" noProof="1" dirty="0" smtClean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bg-BG" noProof="1" smtClean="0"/>
              <a:t>1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bg-BG" noProof="1" smtClean="0"/>
              <a:t>25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212310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1"/>
              <a:t>Click to edit Master subtitle style</a:t>
            </a:r>
            <a:endParaRPr lang="bg-BG" noProof="1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7A207FC1-BF0C-46D8-AA9A-7BF9F70ED14C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1"/>
              <a:t>Click icon to add picture</a:t>
            </a:r>
            <a:endParaRPr lang="bg-BG" noProof="1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EAF0F9-96EC-4EBF-B487-B9A4A9218503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49F93FA7-9F29-4A66-8294-A4C0BE5CD6BC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Картина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52CDFA8D-2743-4D57-86B2-38D265B37BA9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  <p:sp>
        <p:nvSpPr>
          <p:cNvPr id="9" name="Текстово поле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bg-BG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0" name="Текстово поле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bg-BG" sz="8000" noProof="1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Визи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артина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9B757C68-F3F2-4EB0-8C44-1C7822BDEB04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7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8" name="Контейнер за 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9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10" name="Контейнер за 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11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15C976-657A-43A2-8F78-12FC40C2EE2E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а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19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0" name="Контейнер за картина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1"/>
              <a:t>Click icon to add picture</a:t>
            </a:r>
            <a:endParaRPr lang="bg-BG" noProof="1"/>
          </a:p>
        </p:txBody>
      </p:sp>
      <p:sp>
        <p:nvSpPr>
          <p:cNvPr id="21" name="Контейнер за 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2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3" name="Контейнер за картина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1"/>
              <a:t>Click icon to add picture</a:t>
            </a:r>
            <a:endParaRPr lang="bg-BG" noProof="1"/>
          </a:p>
        </p:txBody>
      </p:sp>
      <p:sp>
        <p:nvSpPr>
          <p:cNvPr id="24" name="Контейнер за 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5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26" name="Контейнер за картина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1"/>
              <a:t>Click icon to add picture</a:t>
            </a:r>
            <a:endParaRPr lang="bg-BG" noProof="1"/>
          </a:p>
        </p:txBody>
      </p:sp>
      <p:sp>
        <p:nvSpPr>
          <p:cNvPr id="27" name="Контейнер за 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3BA2A-7394-4A69-B3A1-1BB03C1F8DA9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5B3AA-35DA-457A-8501-909648E44D8D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5436055B-AFD2-48B4-90A7-19776F70F7E0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1673BC-F291-4F21-95DA-4ABE1D534D86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артина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84887EE0-7172-41BB-A922-4C2C6D20BD55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FA99E-F865-4A7B-BD5C-765BE2F96022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7275FD-0698-4DB7-B468-654CD155A9CF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10E9BF-E835-4C03-90A6-A500CD60B25B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EC8C76-427A-46A2-AD54-B1AE0834A585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EC43F9-036A-44C0-8D8C-3B4245B8D6E6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1"/>
              <a:t>Click icon to add picture</a:t>
            </a:r>
            <a:endParaRPr lang="bg-BG" noProof="1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2B1EFD-7A95-4B44-B268-AFD357079F8C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FDD1B8F-14B0-46D9-9480-E903441C8134}" type="datetime1">
              <a:rPr lang="bg-BG" noProof="1" smtClean="0"/>
              <a:t>1.4.2024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bg-BG" noProof="1" dirty="0" smtClean="0"/>
              <a:pPr rtl="0"/>
              <a:t>‹#›</a:t>
            </a:fld>
            <a:endParaRPr lang="bg-BG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ostolov-TU-Sofia/MRS-project/blob/main/App-Documentation/Gantt_Chart_ProjectManager_ND23-2.xlsx" TargetMode="External"/><Relationship Id="rId2" Type="http://schemas.openxmlformats.org/officeDocument/2006/relationships/hyperlink" Target="https://github.com/MApostolov-TU-Sofia/MRS-project/blob/main/App-Documentation/SOW-ProjectManager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postolov-TU-Sofia/MRS-project/blob/main/App-Documentation/Issue_Tracking_Template_ProjectManager.xlsx" TargetMode="External"/><Relationship Id="rId4" Type="http://schemas.openxmlformats.org/officeDocument/2006/relationships/hyperlink" Target="https://github.com/MApostolov-TU-Sofia/MRS-project/blob/main/App-Documentation/Task_Tracking_Template_ProjectManager.xls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postolov-TU-Sofia/MRS-project" TargetMode="External"/><Relationship Id="rId5" Type="http://schemas.openxmlformats.org/officeDocument/2006/relationships/hyperlink" Target="mailto:marapostolov@tu-sofia.bg" TargetMode="External"/><Relationship Id="rId4" Type="http://schemas.openxmlformats.org/officeDocument/2006/relationships/hyperlink" Target="mailto:mariyan.apostolov89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documentation/SOW-ProjectManager.doc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Правоъгълник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noProof="1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ru-RU" sz="5400" noProof="1"/>
              <a:t>МРС</a:t>
            </a:r>
            <a:br>
              <a:rPr lang="ru-RU" sz="5400" noProof="1"/>
            </a:br>
            <a:r>
              <a:rPr lang="en-US" sz="5400" noProof="1"/>
              <a:t>Mobile Banking App</a:t>
            </a:r>
            <a:endParaRPr lang="ru-RU" sz="5400" noProof="1"/>
          </a:p>
        </p:txBody>
      </p:sp>
      <p:cxnSp>
        <p:nvCxnSpPr>
          <p:cNvPr id="19" name="Право съединение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ru-RU" noProof="1"/>
              <a:t>Мариян Апостолов</a:t>
            </a:r>
          </a:p>
          <a:p>
            <a:pPr rtl="0"/>
            <a:r>
              <a:rPr lang="ru-RU" noProof="1"/>
              <a:t>ФН 791322015</a:t>
            </a:r>
          </a:p>
        </p:txBody>
      </p:sp>
      <p:pic>
        <p:nvPicPr>
          <p:cNvPr id="21" name="Картина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5: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Create an architecture diagram for the application, including class diagram and DB schema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3AFE56-0ACE-29EA-7029-BF72CA57E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 Schema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E9E35C6B-EB0B-ACAD-1DD4-F953A1E7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851" y="2193925"/>
            <a:ext cx="453629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19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6: Wireframes with high level design of the interfaces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E8DDF-B7EE-3051-6293-FC71BA22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Home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F9434-5324-09E1-B4D4-7C297CD0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218" y="3024223"/>
            <a:ext cx="1750291" cy="3069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0384BD-E7D9-084A-E485-6862EC75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352" y="3024223"/>
            <a:ext cx="1777805" cy="3069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CE8B6-BD32-63AA-22AC-73E7210D9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000" y="3024223"/>
            <a:ext cx="1723305" cy="30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6: Wireframes with high level design of the interfaces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E8DDF-B7EE-3051-6293-FC71BA22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Bank Account &amp; Profile &amp; About modules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348369-F7FE-43D4-7B61-D66B7E5D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170" y="3024224"/>
            <a:ext cx="1751842" cy="3069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E7B3C-9F0B-85EC-AE17-A4A9759E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43" y="3024223"/>
            <a:ext cx="1725166" cy="3069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A2247A-136D-DEEF-E6A1-41899B757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91" y="3024223"/>
            <a:ext cx="1739697" cy="30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0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6: Wireframes with high level design of the interfaces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E8DDF-B7EE-3051-6293-FC71BA22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Make Payment 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30F9D-9AAB-F6D1-E0EE-E5DF6910B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33" y="2993645"/>
            <a:ext cx="1751842" cy="3099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C66604-A110-A0B5-2371-539A8BC9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93645"/>
            <a:ext cx="1762953" cy="3099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1CFA64-62C4-26C7-183F-3BBC320D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16" y="2993645"/>
            <a:ext cx="1783143" cy="3099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97EEB7-019B-615D-EBB7-BD8A4BE77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794" y="2993645"/>
            <a:ext cx="1743275" cy="30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1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7: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Release plan creation, broken down in Sprints + formulating Sprint goals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674B4-6D6D-52E5-0F1F-75DAFFD22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256" y="2194227"/>
            <a:ext cx="7925487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4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8: Milestone plan creation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110FB34-8B08-69AF-60C5-CE1D28CEF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043948"/>
              </p:ext>
            </p:extLst>
          </p:nvPr>
        </p:nvGraphicFramePr>
        <p:xfrm>
          <a:off x="2438400" y="2057401"/>
          <a:ext cx="7583054" cy="4036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7144">
                  <a:extLst>
                    <a:ext uri="{9D8B030D-6E8A-4147-A177-3AD203B41FA5}">
                      <a16:colId xmlns:a16="http://schemas.microsoft.com/office/drawing/2014/main" val="2102594411"/>
                    </a:ext>
                  </a:extLst>
                </a:gridCol>
                <a:gridCol w="2527955">
                  <a:extLst>
                    <a:ext uri="{9D8B030D-6E8A-4147-A177-3AD203B41FA5}">
                      <a16:colId xmlns:a16="http://schemas.microsoft.com/office/drawing/2014/main" val="2221586931"/>
                    </a:ext>
                  </a:extLst>
                </a:gridCol>
                <a:gridCol w="2527955">
                  <a:extLst>
                    <a:ext uri="{9D8B030D-6E8A-4147-A177-3AD203B41FA5}">
                      <a16:colId xmlns:a16="http://schemas.microsoft.com/office/drawing/2014/main" val="2296928063"/>
                    </a:ext>
                  </a:extLst>
                </a:gridCol>
              </a:tblGrid>
              <a:tr h="589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Milestones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Start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Finish Date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3406170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Project approval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231765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Objectives and goals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1000813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Environments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0789603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Planning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9288731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Resources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94773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Decisions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5642969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Design approval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509545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Processes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1W 04.2024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0973428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Deliverables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1W 04.2024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6471405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Soft target dates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1W 04.2024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928988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Project completion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4W 03.2024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1W 04.2024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6804392"/>
                  </a:ext>
                </a:extLst>
              </a:tr>
              <a:tr h="2872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819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74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9: Tasks distribution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66D207-0F51-7468-63E0-6D7D7077E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861" y="2193925"/>
            <a:ext cx="8332277" cy="4024313"/>
          </a:xfrm>
        </p:spPr>
      </p:pic>
    </p:spTree>
    <p:extLst>
      <p:ext uri="{BB962C8B-B14F-4D97-AF65-F5344CB8AC3E}">
        <p14:creationId xmlns:p14="http://schemas.microsoft.com/office/powerpoint/2010/main" val="3096327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10: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Present a proposal for sprint reporting or end of project reporting (what metrics will be shown and what is the value added)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8307B-0896-01AF-D010-47065192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Burnup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2B9BE-AF8A-B68D-1B80-8CE3D133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3" y="2859138"/>
            <a:ext cx="8451273" cy="335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0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10: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Present a proposal for sprint reporting or end of project reporting (what metrics will be shown and what is the value added)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8307B-0896-01AF-D010-47065192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Cumulative flow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1301C-8E11-8E4F-B3A9-691FEC5D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80" y="2752560"/>
            <a:ext cx="8382839" cy="3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9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10: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Present a proposal for sprint reporting or end of project reporting (what metrics will be shown and what is the value added)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8307B-0896-01AF-D010-47065192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Implementation Charts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8A36B7-A545-A99B-2477-60C525A0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243" y="3031730"/>
            <a:ext cx="2876847" cy="3186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3D7E8F-0614-6839-567C-14B52590D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60" y="2815148"/>
            <a:ext cx="4117770" cy="34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6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g-BG" dirty="0">
                <a:solidFill>
                  <a:schemeClr val="bg1"/>
                </a:solidFill>
              </a:rPr>
              <a:t>Описание на програмата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FAFFE-1006-4FCD-47E5-912DC9C7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bg-BG" dirty="0">
                <a:solidFill>
                  <a:schemeClr val="bg1"/>
                </a:solidFill>
              </a:rPr>
              <a:t>Програмата е написана на езиците </a:t>
            </a:r>
            <a:r>
              <a:rPr lang="en-US" b="1" u="sng" dirty="0">
                <a:solidFill>
                  <a:schemeClr val="bg1"/>
                </a:solidFill>
              </a:rPr>
              <a:t>Python API / Android (Java)</a:t>
            </a:r>
            <a:endParaRPr lang="bg-BG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Criterion 1: Capture Client Requirements based on the SoW</a:t>
            </a:r>
          </a:p>
          <a:p>
            <a:r>
              <a:rPr lang="en-US" b="1" dirty="0">
                <a:solidFill>
                  <a:schemeClr val="bg1"/>
                </a:solidFill>
              </a:rPr>
              <a:t>Criterion 2: Backlog creation - in user stories &amp; story pointing</a:t>
            </a:r>
          </a:p>
          <a:p>
            <a:r>
              <a:rPr lang="en-US" b="1" dirty="0">
                <a:solidFill>
                  <a:schemeClr val="bg1"/>
                </a:solidFill>
              </a:rPr>
              <a:t>Criterion 3: Identify external dependencies, key risks and issues</a:t>
            </a:r>
          </a:p>
          <a:p>
            <a:r>
              <a:rPr lang="en-US" b="1" dirty="0">
                <a:solidFill>
                  <a:schemeClr val="bg1"/>
                </a:solidFill>
              </a:rPr>
              <a:t>Criterion 4: Distribute the roles in the team, taking in mind there are separate build &amp; test roles (Developer, QA, Scrum master, PO)</a:t>
            </a:r>
          </a:p>
          <a:p>
            <a:r>
              <a:rPr lang="en-US" b="1" dirty="0">
                <a:solidFill>
                  <a:schemeClr val="bg1"/>
                </a:solidFill>
              </a:rPr>
              <a:t>Criterion 5: Create an architecture diagram for the application, including class diagram and DB schema</a:t>
            </a:r>
          </a:p>
          <a:p>
            <a:r>
              <a:rPr lang="en-US" b="1" dirty="0">
                <a:solidFill>
                  <a:schemeClr val="bg1"/>
                </a:solidFill>
              </a:rPr>
              <a:t>Criterion 6: Wireframes with high level design of the interfaces</a:t>
            </a:r>
          </a:p>
          <a:p>
            <a:r>
              <a:rPr lang="en-US" b="1" dirty="0">
                <a:solidFill>
                  <a:schemeClr val="bg1"/>
                </a:solidFill>
              </a:rPr>
              <a:t>Criterion 7: Release plan creation, broken down in Sprints + formulating Sprint goals</a:t>
            </a:r>
          </a:p>
          <a:p>
            <a:r>
              <a:rPr lang="en-US" b="1" dirty="0">
                <a:solidFill>
                  <a:schemeClr val="bg1"/>
                </a:solidFill>
              </a:rPr>
              <a:t>Criterion 8: Milestone plan creation</a:t>
            </a:r>
          </a:p>
          <a:p>
            <a:r>
              <a:rPr lang="en-US" b="1" dirty="0">
                <a:solidFill>
                  <a:schemeClr val="bg1"/>
                </a:solidFill>
              </a:rPr>
              <a:t>Criterion 9: Tasks distribution</a:t>
            </a:r>
          </a:p>
          <a:p>
            <a:r>
              <a:rPr lang="en-US" b="1" dirty="0">
                <a:solidFill>
                  <a:schemeClr val="bg1"/>
                </a:solidFill>
              </a:rPr>
              <a:t>Criterion 10: Present a proposal for sprint reporting or end of project reporting (what metrics will be shown and what is the value added)</a:t>
            </a:r>
          </a:p>
          <a:p>
            <a:r>
              <a:rPr lang="en-US" b="1" dirty="0">
                <a:solidFill>
                  <a:schemeClr val="bg1"/>
                </a:solidFill>
              </a:rPr>
              <a:t>Criterion 11: Hold retrospective meeting, share results and identify process bottlenecks &amp; improvement areas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83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10: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Present a proposal for sprint reporting or end of project reporting (what metrics will be shown and what is the value added)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8307B-0896-01AF-D010-47065192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Implementation Charts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A59B9-27C5-3612-CE07-3289015C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82" y="3613785"/>
            <a:ext cx="3782115" cy="26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138D8-FD33-09CF-F95B-99EA5C787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3" y="3423839"/>
            <a:ext cx="3782713" cy="26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EA780-D228-C1A5-3DFE-DACF3A51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831" y="2522170"/>
            <a:ext cx="3310515" cy="350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2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11: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Hold retrospective meeting, share results and identify process bottlenecks &amp; improvement areas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8307B-0896-01AF-D010-47065192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Login Security Enhancement for Fake Apps, Malware and Man-in-the-Middle Attacks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Responsive Android Elements on Phone Screen</a:t>
            </a:r>
          </a:p>
          <a:p>
            <a:r>
              <a:rPr lang="en-US" dirty="0">
                <a:solidFill>
                  <a:schemeClr val="bg1"/>
                </a:solidFill>
              </a:rPr>
              <a:t>Process bottlenecks: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Python MySQL Flask ORM Implementation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Android Application Connect to API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Draw Responsive Android Elements on Phone Screen</a:t>
            </a:r>
          </a:p>
        </p:txBody>
      </p:sp>
    </p:spTree>
    <p:extLst>
      <p:ext uri="{BB962C8B-B14F-4D97-AF65-F5344CB8AC3E}">
        <p14:creationId xmlns:p14="http://schemas.microsoft.com/office/powerpoint/2010/main" val="144181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11: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Hold retrospective meeting, share results and identify process bottlenecks &amp; improvement areas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8307B-0896-01AF-D010-470651925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Improvement Areas: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Export PDF module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Multi/Two-Factor Authentication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SMS Authentication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Loan Requests</a:t>
            </a:r>
          </a:p>
        </p:txBody>
      </p:sp>
    </p:spTree>
    <p:extLst>
      <p:ext uri="{BB962C8B-B14F-4D97-AF65-F5344CB8AC3E}">
        <p14:creationId xmlns:p14="http://schemas.microsoft.com/office/powerpoint/2010/main" val="1568938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LIVE DEMO</a:t>
            </a:r>
          </a:p>
        </p:txBody>
      </p:sp>
      <p:pic>
        <p:nvPicPr>
          <p:cNvPr id="5" name="Content Placeholder 4" descr="Person posing in camera">
            <a:extLst>
              <a:ext uri="{FF2B5EF4-FFF2-40B4-BE49-F238E27FC236}">
                <a16:creationId xmlns:a16="http://schemas.microsoft.com/office/drawing/2014/main" id="{27152BE9-7608-7E9F-B824-00EB6551C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231" y="2193925"/>
            <a:ext cx="6637537" cy="4024313"/>
          </a:xfrm>
        </p:spPr>
      </p:pic>
    </p:spTree>
    <p:extLst>
      <p:ext uri="{BB962C8B-B14F-4D97-AF65-F5344CB8AC3E}">
        <p14:creationId xmlns:p14="http://schemas.microsoft.com/office/powerpoint/2010/main" val="1668823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Documents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8B30B-094E-EFCB-2DEA-2F1A2D93E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Statement of Work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Gantt Chart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Task Tracking Template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Issue Tracking Template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65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Правоъгълник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noProof="1"/>
          </a:p>
        </p:txBody>
      </p:sp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 rtlCol="0">
            <a:normAutofit/>
          </a:bodyPr>
          <a:lstStyle/>
          <a:p>
            <a:pPr algn="ctr"/>
            <a:r>
              <a:rPr lang="ru-RU" sz="3600" noProof="1"/>
              <a:t>Благодаря</a:t>
            </a:r>
            <a:endParaRPr lang="bg-BG" sz="3600" noProof="1"/>
          </a:p>
        </p:txBody>
      </p:sp>
      <p:sp>
        <p:nvSpPr>
          <p:cNvPr id="3" name="Контейнер на съдържание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1800" noProof="1"/>
              <a:t>Мариян Апостолов</a:t>
            </a:r>
          </a:p>
          <a:p>
            <a:pPr marL="0" indent="0" rtl="0">
              <a:buNone/>
            </a:pPr>
            <a:r>
              <a:rPr lang="ru-RU" sz="1800" noProof="1"/>
              <a:t>ФН 791322015</a:t>
            </a:r>
            <a:endParaRPr lang="en-US" sz="1800" noProof="1"/>
          </a:p>
          <a:p>
            <a:pPr marL="0" indent="0" rtl="0">
              <a:buNone/>
            </a:pPr>
            <a:r>
              <a:rPr lang="en-US" sz="1800" noProof="1">
                <a:hlinkClick r:id="rId4"/>
              </a:rPr>
              <a:t>mariyan.apostolov89@gmail.com</a:t>
            </a:r>
            <a:endParaRPr lang="en-US" sz="1800" noProof="1"/>
          </a:p>
          <a:p>
            <a:pPr marL="0" indent="0" rtl="0">
              <a:buNone/>
            </a:pPr>
            <a:r>
              <a:rPr lang="en-US" sz="1800" noProof="1">
                <a:hlinkClick r:id="rId5"/>
              </a:rPr>
              <a:t>marapostolov@tu-sofia.bg</a:t>
            </a:r>
            <a:endParaRPr lang="en-US" sz="1800" noProof="1"/>
          </a:p>
          <a:p>
            <a:pPr marL="0" indent="0" rtl="0">
              <a:buNone/>
            </a:pPr>
            <a:endParaRPr lang="ru-RU" sz="1800" noProof="1"/>
          </a:p>
          <a:p>
            <a:pPr marL="0" indent="0" rtl="0">
              <a:buNone/>
            </a:pPr>
            <a:r>
              <a:rPr lang="ru-RU" sz="1800" noProof="1"/>
              <a:t>Линк към </a:t>
            </a:r>
            <a:r>
              <a:rPr lang="en-US" sz="1800" noProof="1"/>
              <a:t>GitHub:</a:t>
            </a:r>
          </a:p>
          <a:p>
            <a:pPr marL="0" indent="0" rtl="0">
              <a:buNone/>
            </a:pPr>
            <a:r>
              <a:rPr lang="en-US" sz="1800" noProof="1">
                <a:hlinkClick r:id="rId6"/>
              </a:rPr>
              <a:t>https://github.com/MApostolov-TU-Sofia/MRS-project</a:t>
            </a:r>
            <a:endParaRPr lang="en-US" sz="1800" noProof="1"/>
          </a:p>
          <a:p>
            <a:pPr marL="0" indent="0" rtl="0">
              <a:buNone/>
            </a:pPr>
            <a:endParaRPr lang="ru-RU" sz="1800" noProof="1"/>
          </a:p>
          <a:p>
            <a:pPr algn="just" rtl="0">
              <a:lnSpc>
                <a:spcPct val="100000"/>
              </a:lnSpc>
            </a:pPr>
            <a:endParaRPr lang="ru-RU" sz="2000" noProof="1"/>
          </a:p>
        </p:txBody>
      </p:sp>
    </p:spTree>
    <p:extLst>
      <p:ext uri="{BB962C8B-B14F-4D97-AF65-F5344CB8AC3E}">
        <p14:creationId xmlns:p14="http://schemas.microsoft.com/office/powerpoint/2010/main" val="659724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1: Capture Client Requirements based on the SoW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52FB448-163B-8170-48F2-B2AAB139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60518" y="0"/>
            <a:ext cx="1751581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5A8E0-9A7E-42E9-5378-C07641D7C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Client requirements based on the </a:t>
            </a:r>
            <a:r>
              <a:rPr lang="en-US" dirty="0">
                <a:solidFill>
                  <a:schemeClr val="bg1"/>
                </a:solidFill>
                <a:hlinkClick r:id="rId2" action="ppaction://hlinkfile"/>
              </a:rPr>
              <a:t>SoW Document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Creation of a bank account</a:t>
            </a:r>
          </a:p>
          <a:p>
            <a:r>
              <a:rPr lang="en-US" dirty="0">
                <a:solidFill>
                  <a:schemeClr val="bg1"/>
                </a:solidFill>
              </a:rPr>
              <a:t>Creation of credit card</a:t>
            </a:r>
          </a:p>
          <a:p>
            <a:r>
              <a:rPr lang="en-US" dirty="0">
                <a:solidFill>
                  <a:schemeClr val="bg1"/>
                </a:solidFill>
              </a:rPr>
              <a:t>Send money to another account</a:t>
            </a:r>
          </a:p>
          <a:p>
            <a:r>
              <a:rPr lang="en-US" dirty="0">
                <a:solidFill>
                  <a:schemeClr val="bg1"/>
                </a:solidFill>
              </a:rPr>
              <a:t>Send money between own accounts</a:t>
            </a:r>
          </a:p>
          <a:p>
            <a:r>
              <a:rPr lang="en-US" dirty="0">
                <a:solidFill>
                  <a:schemeClr val="bg1"/>
                </a:solidFill>
              </a:rPr>
              <a:t>Seeing the history of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0708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2: Backlog creation - in user stories &amp; story pointing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52FB448-163B-8170-48F2-B2AAB139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60518" y="0"/>
            <a:ext cx="1751581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4C4D61A-8FE9-5BEF-934E-8A2398E83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>
                <a:solidFill>
                  <a:schemeClr val="bg1"/>
                </a:solidFill>
              </a:rPr>
              <a:t>Backlog Stories: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Project Plan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Application Architecture</a:t>
            </a:r>
          </a:p>
          <a:p>
            <a:r>
              <a:rPr lang="en-US" sz="1600" dirty="0">
                <a:solidFill>
                  <a:schemeClr val="bg1"/>
                </a:solidFill>
              </a:rPr>
              <a:t>API Implementation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Portal Design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Scroll Navigation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Creation of a bank account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Creation of credit card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Send money to another account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Send money between own accounts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Seeing the history of transactions</a:t>
            </a:r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FFC567CD-6DD9-CDC1-8EB0-227BB51B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22" y="2069314"/>
            <a:ext cx="6807378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4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3: Identify external dependencies, key risks and issues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52FB448-163B-8170-48F2-B2AAB139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60518" y="0"/>
            <a:ext cx="1751581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71D2F-3B09-7AFE-8BBC-837925BE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External dependencies: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Python API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flask</a:t>
            </a: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flask_sqlalchemy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swiftcrypt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datetime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decimal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random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Android Java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androidx.appcompat:appcompat:1.6.1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com.google.android.material:material:1.11.0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androidx.constraintlayout:constraintlayout:2.1.4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junit:junit:4.13.2</a:t>
            </a:r>
          </a:p>
          <a:p>
            <a:pPr lvl="2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391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3: Identify external dependencies, key risks and issues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52FB448-163B-8170-48F2-B2AAB139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60518" y="0"/>
            <a:ext cx="1751581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71D2F-3B09-7AFE-8BBC-837925BE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risks and issues: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Fake mobile banking apps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“Keylogging” malware that’s hidden in other apps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Trojan overlays that misdirect your transactions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SIM swaps that take control of your phone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Wi–Fi hacking (man-in-the-middle attacks)</a:t>
            </a:r>
          </a:p>
        </p:txBody>
      </p:sp>
    </p:spTree>
    <p:extLst>
      <p:ext uri="{BB962C8B-B14F-4D97-AF65-F5344CB8AC3E}">
        <p14:creationId xmlns:p14="http://schemas.microsoft.com/office/powerpoint/2010/main" val="395174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4: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Distribute the roles in the team, taking in mind there are separate build &amp; test roles (Developer, QA, Scrum master, PO)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531025F-1888-670C-3991-C1F31F16F3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629271"/>
              </p:ext>
            </p:extLst>
          </p:nvPr>
        </p:nvGraphicFramePr>
        <p:xfrm>
          <a:off x="1828800" y="4233960"/>
          <a:ext cx="8534400" cy="1747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5970">
                  <a:extLst>
                    <a:ext uri="{9D8B030D-6E8A-4147-A177-3AD203B41FA5}">
                      <a16:colId xmlns:a16="http://schemas.microsoft.com/office/drawing/2014/main" val="871104366"/>
                    </a:ext>
                  </a:extLst>
                </a:gridCol>
                <a:gridCol w="5008430">
                  <a:extLst>
                    <a:ext uri="{9D8B030D-6E8A-4147-A177-3AD203B41FA5}">
                      <a16:colId xmlns:a16="http://schemas.microsoft.com/office/drawing/2014/main" val="27447766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Contact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Email/Cell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77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PO: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Mariyan Apostolov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Mariyan.Apostolov89@gmail.com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7905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Scrum Master: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Mariyan Apostolov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Mariyan.Apostolov89@gmail.com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225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Developer: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Mariyan Apostolov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Mariyan.Apostolov89@gmail.com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6197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QA: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Mariyan Apostolov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Mariyan.Apostolov89@gmail.com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8984028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452FB448-163B-8170-48F2-B2AAB1399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60518" y="0"/>
            <a:ext cx="1751581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CF6CF-F1DD-3DFC-99C0-C4AC03E6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84" y="2364574"/>
            <a:ext cx="4773032" cy="155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5: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Create an architecture diagram for the application, including class diagram and DB schema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3AFE56-0ACE-29EA-7029-BF72CA57E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Diagram (Python API)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5A9339-7E5B-70A2-944A-A677D0F1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7401"/>
            <a:ext cx="4424218" cy="447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2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BA9A-7268-53E8-EF39-8393AAFC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Criterion 5: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Create an architecture diagram for the application, including class diagram and DB schema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3AFE56-0ACE-29EA-7029-BF72CA57E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Diagram (Android Java)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FFAB0-54D5-CC2B-D8A7-94C1960E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963" y="2695711"/>
            <a:ext cx="7740073" cy="38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58410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а от самолет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96_TF67670762.potx" id="{40DCBDF8-3C1B-480C-B6C0-0656EAF7B4A8}" vid="{35B599F4-68F1-433D-B751-15115CD27C28}"/>
    </a:ext>
  </a:extLst>
</a:theme>
</file>

<file path=ppt/theme/theme2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Модел „Следа от самолет“</Template>
  <TotalTime>996</TotalTime>
  <Words>928</Words>
  <Application>Microsoft Office PowerPoint</Application>
  <PresentationFormat>Widescreen</PresentationFormat>
  <Paragraphs>165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Следа от самолет</vt:lpstr>
      <vt:lpstr>МРС Mobile Banking App</vt:lpstr>
      <vt:lpstr>Описание на програмата</vt:lpstr>
      <vt:lpstr>Criterion 1: Capture Client Requirements based on the SoW</vt:lpstr>
      <vt:lpstr>Criterion 2: Backlog creation - in user stories &amp; story pointing</vt:lpstr>
      <vt:lpstr>Criterion 3: Identify external dependencies, key risks and issues</vt:lpstr>
      <vt:lpstr>Criterion 3: Identify external dependencies, key risks and issues</vt:lpstr>
      <vt:lpstr>Criterion 4: Distribute the roles in the team, taking in mind there are separate build &amp; test roles (Developer, QA, Scrum master, PO)</vt:lpstr>
      <vt:lpstr>Criterion 5:  Create an architecture diagram for the application, including class diagram and DB schema</vt:lpstr>
      <vt:lpstr>Criterion 5:  Create an architecture diagram for the application, including class diagram and DB schema</vt:lpstr>
      <vt:lpstr>Criterion 5:  Create an architecture diagram for the application, including class diagram and DB schema</vt:lpstr>
      <vt:lpstr>Criterion 6: Wireframes with high level design of the interfaces</vt:lpstr>
      <vt:lpstr>Criterion 6: Wireframes with high level design of the interfaces</vt:lpstr>
      <vt:lpstr>Criterion 6: Wireframes with high level design of the interfaces</vt:lpstr>
      <vt:lpstr>Criterion 7: Release plan creation, broken down in Sprints + formulating Sprint goals</vt:lpstr>
      <vt:lpstr>Criterion 8: Milestone plan creation</vt:lpstr>
      <vt:lpstr>Criterion 9: Tasks distribution</vt:lpstr>
      <vt:lpstr>Criterion 10: Present a proposal for sprint reporting or end of project reporting (what metrics will be shown and what is the value added)</vt:lpstr>
      <vt:lpstr>Criterion 10: Present a proposal for sprint reporting or end of project reporting (what metrics will be shown and what is the value added)</vt:lpstr>
      <vt:lpstr>Criterion 10: Present a proposal for sprint reporting or end of project reporting (what metrics will be shown and what is the value added)</vt:lpstr>
      <vt:lpstr>Criterion 10: Present a proposal for sprint reporting or end of project reporting (what metrics will be shown and what is the value added)</vt:lpstr>
      <vt:lpstr>Criterion 11: Hold retrospective meeting, share results and identify process bottlenecks &amp; improvement areas</vt:lpstr>
      <vt:lpstr>Criterion 11: Hold retrospective meeting, share results and identify process bottlenecks &amp; improvement areas</vt:lpstr>
      <vt:lpstr>LIVE DEMO</vt:lpstr>
      <vt:lpstr>Documents</vt:lpstr>
      <vt:lpstr>Благодаря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Заглавие Lorem Ipsum</dc:title>
  <dc:creator>Mariyan Apostolov</dc:creator>
  <cp:lastModifiedBy>Mariyan Apostolov</cp:lastModifiedBy>
  <cp:revision>152</cp:revision>
  <dcterms:created xsi:type="dcterms:W3CDTF">2023-10-11T14:54:34Z</dcterms:created>
  <dcterms:modified xsi:type="dcterms:W3CDTF">2024-04-01T15:42:22Z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